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7"/>
  </p:notesMasterIdLst>
  <p:handoutMasterIdLst>
    <p:handoutMasterId r:id="rId28"/>
  </p:handoutMasterIdLst>
  <p:sldIdLst>
    <p:sldId id="306" r:id="rId5"/>
    <p:sldId id="310" r:id="rId6"/>
    <p:sldId id="308" r:id="rId7"/>
    <p:sldId id="319" r:id="rId8"/>
    <p:sldId id="309" r:id="rId9"/>
    <p:sldId id="294" r:id="rId10"/>
    <p:sldId id="318" r:id="rId11"/>
    <p:sldId id="320" r:id="rId12"/>
    <p:sldId id="321" r:id="rId13"/>
    <p:sldId id="314" r:id="rId14"/>
    <p:sldId id="331" r:id="rId15"/>
    <p:sldId id="332" r:id="rId16"/>
    <p:sldId id="333" r:id="rId17"/>
    <p:sldId id="330" r:id="rId18"/>
    <p:sldId id="335" r:id="rId19"/>
    <p:sldId id="334" r:id="rId20"/>
    <p:sldId id="316" r:id="rId21"/>
    <p:sldId id="326" r:id="rId22"/>
    <p:sldId id="327" r:id="rId23"/>
    <p:sldId id="325" r:id="rId24"/>
    <p:sldId id="328" r:id="rId25"/>
    <p:sldId id="329" r:id="rId2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6" d="100"/>
          <a:sy n="86" d="100"/>
        </p:scale>
        <p:origin x="562" y="5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01/10/2022</a:t>
            </a:fld>
            <a:endParaRPr lang="fr-FR" dirty="0"/>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‹N°›</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01/10/2022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‹N°›</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309141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238735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3072278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389101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14</a:t>
            </a:fld>
            <a:endParaRPr lang="fr-FR"/>
          </a:p>
        </p:txBody>
      </p:sp>
    </p:spTree>
    <p:extLst>
      <p:ext uri="{BB962C8B-B14F-4D97-AF65-F5344CB8AC3E}">
        <p14:creationId xmlns:p14="http://schemas.microsoft.com/office/powerpoint/2010/main" val="2535227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15</a:t>
            </a:fld>
            <a:endParaRPr lang="fr-FR"/>
          </a:p>
        </p:txBody>
      </p:sp>
    </p:spTree>
    <p:extLst>
      <p:ext uri="{BB962C8B-B14F-4D97-AF65-F5344CB8AC3E}">
        <p14:creationId xmlns:p14="http://schemas.microsoft.com/office/powerpoint/2010/main" val="369462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16</a:t>
            </a:fld>
            <a:endParaRPr lang="fr-FR"/>
          </a:p>
        </p:txBody>
      </p:sp>
    </p:spTree>
    <p:extLst>
      <p:ext uri="{BB962C8B-B14F-4D97-AF65-F5344CB8AC3E}">
        <p14:creationId xmlns:p14="http://schemas.microsoft.com/office/powerpoint/2010/main" val="13054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17</a:t>
            </a:fld>
            <a:endParaRPr lang="fr-FR"/>
          </a:p>
        </p:txBody>
      </p:sp>
    </p:spTree>
    <p:extLst>
      <p:ext uri="{BB962C8B-B14F-4D97-AF65-F5344CB8AC3E}">
        <p14:creationId xmlns:p14="http://schemas.microsoft.com/office/powerpoint/2010/main" val="558978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18</a:t>
            </a:fld>
            <a:endParaRPr lang="fr-FR"/>
          </a:p>
        </p:txBody>
      </p:sp>
    </p:spTree>
    <p:extLst>
      <p:ext uri="{BB962C8B-B14F-4D97-AF65-F5344CB8AC3E}">
        <p14:creationId xmlns:p14="http://schemas.microsoft.com/office/powerpoint/2010/main" val="2415656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19</a:t>
            </a:fld>
            <a:endParaRPr lang="fr-FR"/>
          </a:p>
        </p:txBody>
      </p:sp>
    </p:spTree>
    <p:extLst>
      <p:ext uri="{BB962C8B-B14F-4D97-AF65-F5344CB8AC3E}">
        <p14:creationId xmlns:p14="http://schemas.microsoft.com/office/powerpoint/2010/main" val="154505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20</a:t>
            </a:fld>
            <a:endParaRPr lang="fr-FR"/>
          </a:p>
        </p:txBody>
      </p:sp>
    </p:spTree>
    <p:extLst>
      <p:ext uri="{BB962C8B-B14F-4D97-AF65-F5344CB8AC3E}">
        <p14:creationId xmlns:p14="http://schemas.microsoft.com/office/powerpoint/2010/main" val="22920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21</a:t>
            </a:fld>
            <a:endParaRPr lang="fr-FR"/>
          </a:p>
        </p:txBody>
      </p:sp>
    </p:spTree>
    <p:extLst>
      <p:ext uri="{BB962C8B-B14F-4D97-AF65-F5344CB8AC3E}">
        <p14:creationId xmlns:p14="http://schemas.microsoft.com/office/powerpoint/2010/main" val="1177411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22</a:t>
            </a:fld>
            <a:endParaRPr lang="fr-FR"/>
          </a:p>
        </p:txBody>
      </p:sp>
    </p:spTree>
    <p:extLst>
      <p:ext uri="{BB962C8B-B14F-4D97-AF65-F5344CB8AC3E}">
        <p14:creationId xmlns:p14="http://schemas.microsoft.com/office/powerpoint/2010/main" val="303814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159930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130313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422781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233729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422161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‹N°›</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a:xfrm>
            <a:off x="205417" y="4288590"/>
            <a:ext cx="5546346" cy="886968"/>
          </a:xfrm>
        </p:spPr>
        <p:txBody>
          <a:bodyPr rtlCol="0" anchor="b">
            <a:normAutofit fontScale="90000"/>
          </a:bodyPr>
          <a:lstStyle/>
          <a:p>
            <a:pPr algn="ctr" rtl="0"/>
            <a:r>
              <a:rPr lang="fr-FR" spc="400" dirty="0">
                <a:solidFill>
                  <a:schemeClr val="bg1"/>
                </a:solidFill>
              </a:rPr>
              <a:t>Data Challenge </a:t>
            </a:r>
            <a:r>
              <a:rPr lang="fr-FR" sz="2000" spc="400" dirty="0">
                <a:solidFill>
                  <a:schemeClr val="bg1"/>
                </a:solidFill>
              </a:rPr>
              <a:t>Phase 2</a:t>
            </a:r>
            <a:endParaRPr lang="fr-FR" sz="2000" dirty="0">
              <a:solidFill>
                <a:schemeClr val="bg1"/>
              </a:solidFill>
            </a:endParaRPr>
          </a:p>
        </p:txBody>
      </p:sp>
      <p:sp>
        <p:nvSpPr>
          <p:cNvPr id="28" name="Footer Placeholder 3">
            <a:extLst>
              <a:ext uri="{FF2B5EF4-FFF2-40B4-BE49-F238E27FC236}">
                <a16:creationId xmlns:a16="http://schemas.microsoft.com/office/drawing/2014/main" id="{286ECD0A-A399-F0F7-1100-88EAE26B1642}"/>
              </a:ext>
            </a:extLst>
          </p:cNvPr>
          <p:cNvSpPr>
            <a:spLocks noGrp="1"/>
          </p:cNvSpPr>
          <p:nvPr>
            <p:ph type="ftr" sz="quarter" idx="11"/>
          </p:nvPr>
        </p:nvSpPr>
        <p:spPr>
          <a:xfrm rot="16200000">
            <a:off x="9811512" y="1591056"/>
            <a:ext cx="3547872" cy="365125"/>
          </a:xfrm>
        </p:spPr>
        <p:txBody>
          <a:bodyPr/>
          <a:lstStyle/>
          <a:p>
            <a:pPr rtl="0">
              <a:spcAft>
                <a:spcPts val="600"/>
              </a:spcAft>
            </a:pPr>
            <a:r>
              <a:rPr lang="fr-FR" noProof="0" dirty="0"/>
              <a:t>2022</a:t>
            </a:r>
          </a:p>
        </p:txBody>
      </p:sp>
      <p:sp>
        <p:nvSpPr>
          <p:cNvPr id="30" name="Slide Number Placeholder 4">
            <a:extLst>
              <a:ext uri="{FF2B5EF4-FFF2-40B4-BE49-F238E27FC236}">
                <a16:creationId xmlns:a16="http://schemas.microsoft.com/office/drawing/2014/main" id="{E130CBC9-9D08-BC32-CD4E-A979CD389D2F}"/>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fr-FR" noProof="0" smtClean="0"/>
              <a:pPr rtl="0">
                <a:spcAft>
                  <a:spcPts val="600"/>
                </a:spcAft>
              </a:pPr>
              <a:t>1</a:t>
            </a:fld>
            <a:endParaRPr lang="fr-FR" noProof="0"/>
          </a:p>
        </p:txBody>
      </p:sp>
      <p:pic>
        <p:nvPicPr>
          <p:cNvPr id="7" name="Image 6">
            <a:extLst>
              <a:ext uri="{FF2B5EF4-FFF2-40B4-BE49-F238E27FC236}">
                <a16:creationId xmlns:a16="http://schemas.microsoft.com/office/drawing/2014/main" id="{DC54433C-ECD5-FA55-9CBC-3F7D2CA4F79F}"/>
              </a:ext>
            </a:extLst>
          </p:cNvPr>
          <p:cNvPicPr>
            <a:picLocks noChangeAspect="1"/>
          </p:cNvPicPr>
          <p:nvPr/>
        </p:nvPicPr>
        <p:blipFill>
          <a:blip r:embed="rId3"/>
          <a:stretch>
            <a:fillRect/>
          </a:stretch>
        </p:blipFill>
        <p:spPr>
          <a:xfrm>
            <a:off x="423989" y="324612"/>
            <a:ext cx="2187131" cy="2244799"/>
          </a:xfrm>
          <a:prstGeom prst="rect">
            <a:avLst/>
          </a:prstGeom>
          <a:noFill/>
        </p:spPr>
      </p:pic>
      <p:pic>
        <p:nvPicPr>
          <p:cNvPr id="23" name="Image 22">
            <a:extLst>
              <a:ext uri="{FF2B5EF4-FFF2-40B4-BE49-F238E27FC236}">
                <a16:creationId xmlns:a16="http://schemas.microsoft.com/office/drawing/2014/main" id="{F8D6D156-BA0D-8BE1-3B4B-54F807F4F286}"/>
              </a:ext>
            </a:extLst>
          </p:cNvPr>
          <p:cNvPicPr>
            <a:picLocks noChangeAspect="1"/>
          </p:cNvPicPr>
          <p:nvPr/>
        </p:nvPicPr>
        <p:blipFill>
          <a:blip r:embed="rId4"/>
          <a:stretch>
            <a:fillRect/>
          </a:stretch>
        </p:blipFill>
        <p:spPr>
          <a:xfrm>
            <a:off x="2963672" y="152400"/>
            <a:ext cx="2631948" cy="2631948"/>
          </a:xfrm>
          <a:prstGeom prst="rect">
            <a:avLst/>
          </a:prstGeom>
          <a:noFill/>
        </p:spPr>
      </p:pic>
      <p:sp>
        <p:nvSpPr>
          <p:cNvPr id="33" name="Titre 1">
            <a:extLst>
              <a:ext uri="{FF2B5EF4-FFF2-40B4-BE49-F238E27FC236}">
                <a16:creationId xmlns:a16="http://schemas.microsoft.com/office/drawing/2014/main" id="{AA202128-3DC8-21C1-1194-4D6139F001DC}"/>
              </a:ext>
            </a:extLst>
          </p:cNvPr>
          <p:cNvSpPr txBox="1">
            <a:spLocks/>
          </p:cNvSpPr>
          <p:nvPr/>
        </p:nvSpPr>
        <p:spPr>
          <a:xfrm>
            <a:off x="5879401" y="749173"/>
            <a:ext cx="5546346" cy="8869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i="0" kern="1200" cap="none" baseline="0">
                <a:solidFill>
                  <a:schemeClr val="tx1"/>
                </a:solidFill>
                <a:latin typeface="+mj-lt"/>
                <a:ea typeface="+mj-ea"/>
                <a:cs typeface="+mj-cs"/>
              </a:defRPr>
            </a:lvl1pPr>
          </a:lstStyle>
          <a:p>
            <a:pPr algn="ctr"/>
            <a:r>
              <a:rPr lang="en-US" sz="2800" dirty="0"/>
              <a:t>Prediction of soybean crop yields in Madhya Pradesh using machine learning</a:t>
            </a:r>
          </a:p>
        </p:txBody>
      </p:sp>
      <p:pic>
        <p:nvPicPr>
          <p:cNvPr id="35" name="Image 34" descr="Une image contenant ciel, herbe, extérieur, vert&#10;&#10;Description générée automatiquement">
            <a:extLst>
              <a:ext uri="{FF2B5EF4-FFF2-40B4-BE49-F238E27FC236}">
                <a16:creationId xmlns:a16="http://schemas.microsoft.com/office/drawing/2014/main" id="{19549ED7-233B-59E8-5916-4C6DEC65560F}"/>
              </a:ext>
            </a:extLst>
          </p:cNvPr>
          <p:cNvPicPr>
            <a:picLocks noChangeAspect="1"/>
          </p:cNvPicPr>
          <p:nvPr/>
        </p:nvPicPr>
        <p:blipFill>
          <a:blip r:embed="rId5"/>
          <a:stretch>
            <a:fillRect/>
          </a:stretch>
        </p:blipFill>
        <p:spPr>
          <a:xfrm>
            <a:off x="6258841" y="2569411"/>
            <a:ext cx="5016406" cy="3372612"/>
          </a:xfrm>
          <a:prstGeom prst="rect">
            <a:avLst/>
          </a:prstGeom>
          <a:ln>
            <a:noFill/>
          </a:ln>
          <a:effectLst>
            <a:softEdge rad="112500"/>
          </a:effectLst>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spc="400" dirty="0">
                <a:latin typeface="+mn-lt"/>
              </a:rPr>
              <a:t>TIME SERIES ANALYSIS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Sous-titre</a:t>
            </a:r>
            <a:endParaRPr lang="fr-FR" dirty="0"/>
          </a:p>
        </p:txBody>
      </p:sp>
      <p:pic>
        <p:nvPicPr>
          <p:cNvPr id="7" name="Image 6" descr="Une image contenant violet, sombre, très coloré, objet d’extérieur&#10;&#10;Description générée automatiquement">
            <a:extLst>
              <a:ext uri="{FF2B5EF4-FFF2-40B4-BE49-F238E27FC236}">
                <a16:creationId xmlns:a16="http://schemas.microsoft.com/office/drawing/2014/main" id="{70E3C6F8-1A17-04B1-A2E9-10C28EB26249}"/>
              </a:ext>
            </a:extLst>
          </p:cNvPr>
          <p:cNvPicPr>
            <a:picLocks noChangeAspect="1"/>
          </p:cNvPicPr>
          <p:nvPr/>
        </p:nvPicPr>
        <p:blipFill>
          <a:blip r:embed="rId3"/>
          <a:stretch>
            <a:fillRect/>
          </a:stretch>
        </p:blipFill>
        <p:spPr>
          <a:xfrm>
            <a:off x="0" y="3147060"/>
            <a:ext cx="4353560" cy="4353560"/>
          </a:xfrm>
          <a:prstGeom prst="rect">
            <a:avLst/>
          </a:prstGeom>
        </p:spPr>
      </p:pic>
      <p:pic>
        <p:nvPicPr>
          <p:cNvPr id="8" name="Image 7">
            <a:extLst>
              <a:ext uri="{FF2B5EF4-FFF2-40B4-BE49-F238E27FC236}">
                <a16:creationId xmlns:a16="http://schemas.microsoft.com/office/drawing/2014/main" id="{8D610241-B346-59C1-5FA6-8731D5039667}"/>
              </a:ext>
            </a:extLst>
          </p:cNvPr>
          <p:cNvPicPr>
            <a:picLocks noChangeAspect="1"/>
          </p:cNvPicPr>
          <p:nvPr/>
        </p:nvPicPr>
        <p:blipFill>
          <a:blip r:embed="rId4"/>
          <a:stretch>
            <a:fillRect/>
          </a:stretch>
        </p:blipFill>
        <p:spPr>
          <a:xfrm>
            <a:off x="98660" y="131260"/>
            <a:ext cx="759860" cy="779895"/>
          </a:xfrm>
          <a:prstGeom prst="rect">
            <a:avLst/>
          </a:prstGeom>
          <a:noFill/>
        </p:spPr>
      </p:pic>
      <p:pic>
        <p:nvPicPr>
          <p:cNvPr id="9" name="Image 8">
            <a:extLst>
              <a:ext uri="{FF2B5EF4-FFF2-40B4-BE49-F238E27FC236}">
                <a16:creationId xmlns:a16="http://schemas.microsoft.com/office/drawing/2014/main" id="{C667C7A8-9C46-66F0-7DDD-B8E90B24F4A7}"/>
              </a:ext>
            </a:extLst>
          </p:cNvPr>
          <p:cNvPicPr>
            <a:picLocks noChangeAspect="1"/>
          </p:cNvPicPr>
          <p:nvPr/>
        </p:nvPicPr>
        <p:blipFill>
          <a:blip r:embed="rId5"/>
          <a:stretch>
            <a:fillRect/>
          </a:stretch>
        </p:blipFill>
        <p:spPr>
          <a:xfrm>
            <a:off x="11162792" y="64008"/>
            <a:ext cx="914400" cy="914400"/>
          </a:xfrm>
          <a:prstGeom prst="rect">
            <a:avLst/>
          </a:prstGeom>
          <a:noFill/>
        </p:spPr>
      </p:pic>
    </p:spTree>
    <p:extLst>
      <p:ext uri="{BB962C8B-B14F-4D97-AF65-F5344CB8AC3E}">
        <p14:creationId xmlns:p14="http://schemas.microsoft.com/office/powerpoint/2010/main" val="403844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Yields</a:t>
            </a:r>
            <a:r>
              <a:rPr lang="fr-FR" sz="4000" dirty="0"/>
              <a:t>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11</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924397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NDVI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12</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3716609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LAI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13</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206502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ET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14</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274377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LST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15</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329712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RF vs time</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16</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lnSpcReduction="1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en-US" sz="1800" dirty="0"/>
              <a:t>We can observe a high correlation between some features of the dataset (). But what we are interested in here is the correlation between row 0 (the yields) and columns 1 to 30 (the features).</a:t>
            </a:r>
            <a:endParaRPr lang="fr-FR" sz="1800" dirty="0"/>
          </a:p>
        </p:txBody>
      </p:sp>
    </p:spTree>
    <p:extLst>
      <p:ext uri="{BB962C8B-B14F-4D97-AF65-F5344CB8AC3E}">
        <p14:creationId xmlns:p14="http://schemas.microsoft.com/office/powerpoint/2010/main" val="386584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Selected</a:t>
            </a:r>
            <a:r>
              <a:rPr lang="fr-FR" sz="4000" dirty="0"/>
              <a:t> model</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17</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lstStyle/>
          <a:p>
            <a:r>
              <a:rPr lang="fr-FR" dirty="0"/>
              <a:t>K </a:t>
            </a:r>
            <a:r>
              <a:rPr lang="fr-FR" dirty="0" err="1"/>
              <a:t>Nearest</a:t>
            </a:r>
            <a:r>
              <a:rPr lang="fr-FR" dirty="0"/>
              <a:t> </a:t>
            </a:r>
            <a:r>
              <a:rPr lang="fr-FR" dirty="0" err="1"/>
              <a:t>Neighbords</a:t>
            </a:r>
            <a:endParaRPr lang="fr-FR" dirty="0"/>
          </a:p>
          <a:p>
            <a:endParaRPr lang="fr-FR" dirty="0"/>
          </a:p>
          <a:p>
            <a:pPr marL="0" indent="0">
              <a:buNone/>
            </a:pPr>
            <a:r>
              <a:rPr lang="fr-FR" dirty="0"/>
              <a:t>Code :</a:t>
            </a:r>
          </a:p>
        </p:txBody>
      </p:sp>
      <p:pic>
        <p:nvPicPr>
          <p:cNvPr id="5" name="Image 4">
            <a:extLst>
              <a:ext uri="{FF2B5EF4-FFF2-40B4-BE49-F238E27FC236}">
                <a16:creationId xmlns:a16="http://schemas.microsoft.com/office/drawing/2014/main" id="{BAA05DD4-FF38-E258-CA58-5577DE5454FB}"/>
              </a:ext>
            </a:extLst>
          </p:cNvPr>
          <p:cNvPicPr>
            <a:picLocks noChangeAspect="1"/>
          </p:cNvPicPr>
          <p:nvPr/>
        </p:nvPicPr>
        <p:blipFill>
          <a:blip r:embed="rId3"/>
          <a:stretch>
            <a:fillRect/>
          </a:stretch>
        </p:blipFill>
        <p:spPr>
          <a:xfrm>
            <a:off x="2156409" y="2845970"/>
            <a:ext cx="8905875" cy="514350"/>
          </a:xfrm>
          <a:prstGeom prst="rect">
            <a:avLst/>
          </a:prstGeom>
        </p:spPr>
      </p:pic>
    </p:spTree>
    <p:extLst>
      <p:ext uri="{BB962C8B-B14F-4D97-AF65-F5344CB8AC3E}">
        <p14:creationId xmlns:p14="http://schemas.microsoft.com/office/powerpoint/2010/main" val="428250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Cross validation</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18</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3A6BE862-3F79-514E-9BCE-B547A321325A}"/>
              </a:ext>
            </a:extLst>
          </p:cNvPr>
          <p:cNvPicPr>
            <a:picLocks noChangeAspect="1"/>
          </p:cNvPicPr>
          <p:nvPr/>
        </p:nvPicPr>
        <p:blipFill>
          <a:blip r:embed="rId3"/>
          <a:stretch>
            <a:fillRect/>
          </a:stretch>
        </p:blipFill>
        <p:spPr>
          <a:xfrm>
            <a:off x="2257425" y="1870075"/>
            <a:ext cx="9001125" cy="3638550"/>
          </a:xfrm>
          <a:prstGeom prst="rect">
            <a:avLst/>
          </a:prstGeom>
        </p:spPr>
      </p:pic>
    </p:spTree>
    <p:extLst>
      <p:ext uri="{BB962C8B-B14F-4D97-AF65-F5344CB8AC3E}">
        <p14:creationId xmlns:p14="http://schemas.microsoft.com/office/powerpoint/2010/main" val="213133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Validation </a:t>
            </a:r>
            <a:r>
              <a:rPr lang="fr-FR" sz="4000" dirty="0" err="1"/>
              <a:t>Curve</a:t>
            </a:r>
            <a:r>
              <a:rPr lang="fr-FR" sz="4000" dirty="0"/>
              <a:t>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19</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3B5F8166-80F4-0655-2A67-E23FE0155B9F}"/>
              </a:ext>
            </a:extLst>
          </p:cNvPr>
          <p:cNvPicPr>
            <a:picLocks noChangeAspect="1"/>
          </p:cNvPicPr>
          <p:nvPr/>
        </p:nvPicPr>
        <p:blipFill>
          <a:blip r:embed="rId3"/>
          <a:stretch>
            <a:fillRect/>
          </a:stretch>
        </p:blipFill>
        <p:spPr>
          <a:xfrm>
            <a:off x="2119312" y="1704181"/>
            <a:ext cx="8982075" cy="4562475"/>
          </a:xfrm>
          <a:prstGeom prst="rect">
            <a:avLst/>
          </a:prstGeom>
        </p:spPr>
      </p:pic>
    </p:spTree>
    <p:extLst>
      <p:ext uri="{BB962C8B-B14F-4D97-AF65-F5344CB8AC3E}">
        <p14:creationId xmlns:p14="http://schemas.microsoft.com/office/powerpoint/2010/main" val="146058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a:xfrm>
            <a:off x="6311900" y="404368"/>
            <a:ext cx="4434840" cy="784352"/>
          </a:xfrm>
        </p:spPr>
        <p:txBody>
          <a:bodyPr rtlCol="0" anchor="t">
            <a:normAutofit/>
          </a:bodyPr>
          <a:lstStyle/>
          <a:p>
            <a:pPr rtl="0"/>
            <a:r>
              <a:rPr lang="fr-FR" dirty="0"/>
              <a:t>Table of contents</a:t>
            </a:r>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a:xfrm>
            <a:off x="6311900" y="1371695"/>
            <a:ext cx="4610100" cy="4435380"/>
          </a:xfrm>
        </p:spPr>
        <p:txBody>
          <a:bodyPr rtlCol="0">
            <a:normAutofit/>
          </a:bodyPr>
          <a:lstStyle/>
          <a:p>
            <a:pPr marL="342900" indent="-342900" rtl="0">
              <a:buFont typeface="Wingdings" panose="05000000000000000000" pitchFamily="2" charset="2"/>
              <a:buChar char="q"/>
            </a:pPr>
            <a:r>
              <a:rPr lang="fr-FR" sz="2000" dirty="0"/>
              <a:t>Introduction</a:t>
            </a:r>
          </a:p>
          <a:p>
            <a:pPr marL="342900" indent="-342900" rtl="0">
              <a:buFont typeface="Wingdings" panose="05000000000000000000" pitchFamily="2" charset="2"/>
              <a:buChar char="q"/>
            </a:pPr>
            <a:r>
              <a:rPr lang="fr-FR" sz="2000" dirty="0" err="1"/>
              <a:t>Overview</a:t>
            </a:r>
            <a:r>
              <a:rPr lang="fr-FR" sz="2000" dirty="0"/>
              <a:t> of the data</a:t>
            </a:r>
          </a:p>
          <a:p>
            <a:pPr marL="342900" indent="-342900" rtl="0">
              <a:buFont typeface="Wingdings" panose="05000000000000000000" pitchFamily="2" charset="2"/>
              <a:buChar char="q"/>
            </a:pPr>
            <a:r>
              <a:rPr lang="fr-FR" sz="2000" dirty="0" err="1"/>
              <a:t>Feature</a:t>
            </a:r>
            <a:r>
              <a:rPr lang="fr-FR" sz="2000" dirty="0"/>
              <a:t> </a:t>
            </a:r>
            <a:r>
              <a:rPr lang="fr-FR" sz="2000" dirty="0" err="1"/>
              <a:t>selection</a:t>
            </a:r>
            <a:r>
              <a:rPr lang="fr-FR" sz="2000" dirty="0"/>
              <a:t> </a:t>
            </a:r>
            <a:r>
              <a:rPr lang="fr-FR" sz="2000" dirty="0" err="1"/>
              <a:t>analysis</a:t>
            </a:r>
            <a:endParaRPr lang="fr-FR" sz="2000" dirty="0"/>
          </a:p>
          <a:p>
            <a:pPr marL="742950" lvl="1" indent="-285750" algn="just">
              <a:buFont typeface="Courier New" panose="02070309020205020404" pitchFamily="49" charset="0"/>
              <a:buChar char="o"/>
            </a:pPr>
            <a:r>
              <a:rPr lang="fr-FR" sz="1800" dirty="0" err="1"/>
              <a:t>Graphical</a:t>
            </a:r>
            <a:r>
              <a:rPr lang="fr-FR" sz="1800" dirty="0"/>
              <a:t> Method</a:t>
            </a:r>
          </a:p>
          <a:p>
            <a:pPr marL="742950" lvl="1" indent="-285750" algn="just">
              <a:buFont typeface="Courier New" panose="02070309020205020404" pitchFamily="49" charset="0"/>
              <a:buChar char="o"/>
            </a:pPr>
            <a:r>
              <a:rPr lang="fr-FR" sz="1800" dirty="0"/>
              <a:t>Advanced Method</a:t>
            </a:r>
          </a:p>
          <a:p>
            <a:pPr marL="342900" indent="-342900" rtl="0">
              <a:buFont typeface="Wingdings" panose="05000000000000000000" pitchFamily="2" charset="2"/>
              <a:buChar char="q"/>
            </a:pPr>
            <a:r>
              <a:rPr lang="fr-FR" sz="2000" dirty="0"/>
              <a:t>Time </a:t>
            </a:r>
            <a:r>
              <a:rPr lang="fr-FR" sz="2000" dirty="0" err="1"/>
              <a:t>series</a:t>
            </a:r>
            <a:r>
              <a:rPr lang="fr-FR" sz="2000" dirty="0"/>
              <a:t> </a:t>
            </a:r>
            <a:r>
              <a:rPr lang="fr-FR" sz="2000" dirty="0" err="1"/>
              <a:t>analysis</a:t>
            </a:r>
            <a:endParaRPr lang="fr-FR" sz="2000" dirty="0"/>
          </a:p>
          <a:p>
            <a:pPr marL="742950" lvl="1" indent="-285750" algn="just">
              <a:buFont typeface="Courier New" panose="02070309020205020404" pitchFamily="49" charset="0"/>
              <a:buChar char="o"/>
            </a:pPr>
            <a:r>
              <a:rPr lang="fr-FR" sz="1800" dirty="0" err="1"/>
              <a:t>Graphical</a:t>
            </a:r>
            <a:r>
              <a:rPr lang="fr-FR" sz="1800" dirty="0"/>
              <a:t> Method</a:t>
            </a:r>
          </a:p>
          <a:p>
            <a:pPr marL="742950" lvl="1" indent="-285750" algn="just">
              <a:buFont typeface="Courier New" panose="02070309020205020404" pitchFamily="49" charset="0"/>
              <a:buChar char="o"/>
            </a:pPr>
            <a:r>
              <a:rPr lang="fr-FR" sz="1800" dirty="0"/>
              <a:t>Advanced Method</a:t>
            </a:r>
          </a:p>
          <a:p>
            <a:pPr rtl="0"/>
            <a:endParaRPr lang="fr-FR" dirty="0"/>
          </a:p>
          <a:p>
            <a:pPr marL="342900" indent="-342900" rtl="0">
              <a:buFont typeface="+mj-lt"/>
              <a:buAutoNum type="arabicPeriod"/>
            </a:pPr>
            <a:endParaRPr lang="fr-FR" sz="1800" dirty="0"/>
          </a:p>
          <a:p>
            <a:pPr rtl="0"/>
            <a:endParaRPr lang="fr-FR" dirty="0"/>
          </a:p>
          <a:p>
            <a:pPr rtl="0"/>
            <a:endParaRPr lang="fr-FR" sz="1800" dirty="0"/>
          </a:p>
        </p:txBody>
      </p:sp>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fr-FR" dirty="0"/>
              <a:t>DATA CHALLENGE – PHASE 2</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rtl="0"/>
              <a:t>2</a:t>
            </a:fld>
            <a:endParaRPr lang="fr-FR" dirty="0"/>
          </a:p>
        </p:txBody>
      </p:sp>
      <p:pic>
        <p:nvPicPr>
          <p:cNvPr id="7" name="Image 6" descr="Une image contenant violet, sombre, lumière, très coloré&#10;&#10;Description générée automatiquement">
            <a:extLst>
              <a:ext uri="{FF2B5EF4-FFF2-40B4-BE49-F238E27FC236}">
                <a16:creationId xmlns:a16="http://schemas.microsoft.com/office/drawing/2014/main" id="{2A5496EC-DE33-EF8A-DD70-A65166EC65B4}"/>
              </a:ext>
            </a:extLst>
          </p:cNvPr>
          <p:cNvPicPr>
            <a:picLocks noChangeAspect="1"/>
          </p:cNvPicPr>
          <p:nvPr/>
        </p:nvPicPr>
        <p:blipFill>
          <a:blip r:embed="rId3"/>
          <a:stretch>
            <a:fillRect/>
          </a:stretch>
        </p:blipFill>
        <p:spPr>
          <a:xfrm>
            <a:off x="-609599" y="6795"/>
            <a:ext cx="6858000" cy="6858000"/>
          </a:xfrm>
          <a:prstGeom prst="rect">
            <a:avLst/>
          </a:prstGeom>
        </p:spPr>
      </p:pic>
      <p:pic>
        <p:nvPicPr>
          <p:cNvPr id="11" name="Image 10">
            <a:extLst>
              <a:ext uri="{FF2B5EF4-FFF2-40B4-BE49-F238E27FC236}">
                <a16:creationId xmlns:a16="http://schemas.microsoft.com/office/drawing/2014/main" id="{3072C091-3AA0-9D92-0D0B-96DF00C07ECC}"/>
              </a:ext>
            </a:extLst>
          </p:cNvPr>
          <p:cNvPicPr>
            <a:picLocks noChangeAspect="1"/>
          </p:cNvPicPr>
          <p:nvPr/>
        </p:nvPicPr>
        <p:blipFill>
          <a:blip r:embed="rId4"/>
          <a:stretch>
            <a:fillRect/>
          </a:stretch>
        </p:blipFill>
        <p:spPr>
          <a:xfrm>
            <a:off x="159620" y="5874327"/>
            <a:ext cx="759860" cy="779895"/>
          </a:xfrm>
          <a:prstGeom prst="rect">
            <a:avLst/>
          </a:prstGeom>
          <a:noFill/>
        </p:spPr>
      </p:pic>
      <p:pic>
        <p:nvPicPr>
          <p:cNvPr id="12" name="Image 11">
            <a:extLst>
              <a:ext uri="{FF2B5EF4-FFF2-40B4-BE49-F238E27FC236}">
                <a16:creationId xmlns:a16="http://schemas.microsoft.com/office/drawing/2014/main" id="{B2023616-B362-CC23-426E-9874705FF86D}"/>
              </a:ext>
            </a:extLst>
          </p:cNvPr>
          <p:cNvPicPr>
            <a:picLocks noChangeAspect="1"/>
          </p:cNvPicPr>
          <p:nvPr/>
        </p:nvPicPr>
        <p:blipFill>
          <a:blip r:embed="rId5"/>
          <a:stretch>
            <a:fillRect/>
          </a:stretch>
        </p:blipFill>
        <p:spPr>
          <a:xfrm>
            <a:off x="4650232" y="5807075"/>
            <a:ext cx="914400" cy="914400"/>
          </a:xfrm>
          <a:prstGeom prst="rect">
            <a:avLst/>
          </a:prstGeom>
          <a:noFill/>
        </p:spPr>
      </p:pic>
    </p:spTree>
    <p:extLst>
      <p:ext uri="{BB962C8B-B14F-4D97-AF65-F5344CB8AC3E}">
        <p14:creationId xmlns:p14="http://schemas.microsoft.com/office/powerpoint/2010/main" val="356147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Hyperparameters</a:t>
            </a:r>
            <a:r>
              <a:rPr lang="fr-FR" sz="4000" dirty="0"/>
              <a:t> </a:t>
            </a:r>
            <a:r>
              <a:rPr lang="fr-FR" sz="4000" dirty="0" err="1"/>
              <a:t>selection</a:t>
            </a:r>
            <a:r>
              <a:rPr lang="fr-FR" sz="4000" dirty="0"/>
              <a:t> </a:t>
            </a:r>
            <a:r>
              <a:rPr lang="fr-FR" sz="4000" dirty="0" err="1"/>
              <a:t>using</a:t>
            </a:r>
            <a:r>
              <a:rPr lang="fr-FR" sz="4000" dirty="0"/>
              <a:t> </a:t>
            </a:r>
            <a:r>
              <a:rPr lang="fr-FR" sz="4000" dirty="0" err="1"/>
              <a:t>GridSearchCV</a:t>
            </a:r>
            <a:r>
              <a:rPr lang="fr-FR" sz="4000" dirty="0"/>
              <a:t>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20</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B7E30A1D-9429-7D04-BAC8-887EAAB1E295}"/>
              </a:ext>
            </a:extLst>
          </p:cNvPr>
          <p:cNvPicPr>
            <a:picLocks noChangeAspect="1"/>
          </p:cNvPicPr>
          <p:nvPr/>
        </p:nvPicPr>
        <p:blipFill>
          <a:blip r:embed="rId3"/>
          <a:stretch>
            <a:fillRect/>
          </a:stretch>
        </p:blipFill>
        <p:spPr>
          <a:xfrm>
            <a:off x="2224087" y="1743075"/>
            <a:ext cx="8982075" cy="3371850"/>
          </a:xfrm>
          <a:prstGeom prst="rect">
            <a:avLst/>
          </a:prstGeom>
        </p:spPr>
      </p:pic>
    </p:spTree>
    <p:extLst>
      <p:ext uri="{BB962C8B-B14F-4D97-AF65-F5344CB8AC3E}">
        <p14:creationId xmlns:p14="http://schemas.microsoft.com/office/powerpoint/2010/main" val="211701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a:t>Learning </a:t>
            </a:r>
            <a:r>
              <a:rPr lang="fr-FR" sz="4000" dirty="0" err="1"/>
              <a:t>Curve</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21</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p:txBody>
      </p:sp>
      <p:pic>
        <p:nvPicPr>
          <p:cNvPr id="5" name="Image 4">
            <a:extLst>
              <a:ext uri="{FF2B5EF4-FFF2-40B4-BE49-F238E27FC236}">
                <a16:creationId xmlns:a16="http://schemas.microsoft.com/office/drawing/2014/main" id="{95DC050A-9280-8368-133B-872EF8733569}"/>
              </a:ext>
            </a:extLst>
          </p:cNvPr>
          <p:cNvPicPr>
            <a:picLocks noChangeAspect="1"/>
          </p:cNvPicPr>
          <p:nvPr/>
        </p:nvPicPr>
        <p:blipFill>
          <a:blip r:embed="rId3"/>
          <a:stretch>
            <a:fillRect/>
          </a:stretch>
        </p:blipFill>
        <p:spPr>
          <a:xfrm>
            <a:off x="2558849" y="3913981"/>
            <a:ext cx="3705225" cy="2657475"/>
          </a:xfrm>
          <a:prstGeom prst="rect">
            <a:avLst/>
          </a:prstGeom>
        </p:spPr>
      </p:pic>
      <p:pic>
        <p:nvPicPr>
          <p:cNvPr id="7" name="Image 6">
            <a:extLst>
              <a:ext uri="{FF2B5EF4-FFF2-40B4-BE49-F238E27FC236}">
                <a16:creationId xmlns:a16="http://schemas.microsoft.com/office/drawing/2014/main" id="{5546BEE2-A95F-E1F1-758F-7B5448250435}"/>
              </a:ext>
            </a:extLst>
          </p:cNvPr>
          <p:cNvPicPr>
            <a:picLocks noChangeAspect="1"/>
          </p:cNvPicPr>
          <p:nvPr/>
        </p:nvPicPr>
        <p:blipFill>
          <a:blip r:embed="rId4"/>
          <a:stretch>
            <a:fillRect/>
          </a:stretch>
        </p:blipFill>
        <p:spPr>
          <a:xfrm>
            <a:off x="2090737" y="1870075"/>
            <a:ext cx="9020175" cy="1028700"/>
          </a:xfrm>
          <a:prstGeom prst="rect">
            <a:avLst/>
          </a:prstGeom>
        </p:spPr>
      </p:pic>
    </p:spTree>
    <p:extLst>
      <p:ext uri="{BB962C8B-B14F-4D97-AF65-F5344CB8AC3E}">
        <p14:creationId xmlns:p14="http://schemas.microsoft.com/office/powerpoint/2010/main" val="991795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Model’s</a:t>
            </a:r>
            <a:r>
              <a:rPr lang="fr-FR" sz="4000" dirty="0"/>
              <a:t> </a:t>
            </a:r>
            <a:r>
              <a:rPr lang="fr-FR" sz="4000" dirty="0" err="1"/>
              <a:t>accuracy</a:t>
            </a:r>
            <a:endParaRPr lang="fr-FR" sz="40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22</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E56DBD74-947D-FADF-4B89-83E4151BB078}"/>
              </a:ext>
            </a:extLst>
          </p:cNvPr>
          <p:cNvPicPr>
            <a:picLocks noChangeAspect="1"/>
          </p:cNvPicPr>
          <p:nvPr/>
        </p:nvPicPr>
        <p:blipFill>
          <a:blip r:embed="rId3"/>
          <a:stretch>
            <a:fillRect/>
          </a:stretch>
        </p:blipFill>
        <p:spPr>
          <a:xfrm>
            <a:off x="2157412" y="1816100"/>
            <a:ext cx="9001125" cy="533400"/>
          </a:xfrm>
          <a:prstGeom prst="rect">
            <a:avLst/>
          </a:prstGeom>
        </p:spPr>
      </p:pic>
    </p:spTree>
    <p:extLst>
      <p:ext uri="{BB962C8B-B14F-4D97-AF65-F5344CB8AC3E}">
        <p14:creationId xmlns:p14="http://schemas.microsoft.com/office/powerpoint/2010/main" val="274889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dirty="0"/>
              <a:t>Introduction</a:t>
            </a:r>
            <a:endParaRPr lang="fr-FR" dirty="0"/>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lnSpcReduction="10000"/>
          </a:bodyPr>
          <a:lstStyle/>
          <a:p>
            <a:pPr algn="just" rtl="0"/>
            <a:r>
              <a:rPr lang="en-US" dirty="0"/>
              <a:t>The economy of Madhya Pradesh is an agrarian economy, which means that it is mainly based on the production and maintenance of crops and agricultural land. Agricultural yield is therefore a priority for its citizens who depend on it and especially the yield of soybean crops, the second most important crop in this state after wheat. In this sense, the prediction of soybean crops in Madhya Pradesh would be a real progress for agricultural management and farmers. So that is what we are going to do here using data and machine learning.</a:t>
            </a:r>
            <a:endParaRPr lang="fr-FR" dirty="0"/>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fr-FR" dirty="0"/>
              <a:t>DATA CHALLENGE – PHASE 2</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rtl="0"/>
              <a:t>3</a:t>
            </a:fld>
            <a:endParaRPr lang="fr-FR"/>
          </a:p>
        </p:txBody>
      </p:sp>
      <p:pic>
        <p:nvPicPr>
          <p:cNvPr id="5" name="Image 4" descr="Une image contenant assiette, alimentation, table, intérieur&#10;&#10;Description générée automatiquement">
            <a:extLst>
              <a:ext uri="{FF2B5EF4-FFF2-40B4-BE49-F238E27FC236}">
                <a16:creationId xmlns:a16="http://schemas.microsoft.com/office/drawing/2014/main" id="{9EDFC3F9-6781-2073-EA2F-4D4B3C2600BF}"/>
              </a:ext>
            </a:extLst>
          </p:cNvPr>
          <p:cNvPicPr>
            <a:picLocks noChangeAspect="1"/>
          </p:cNvPicPr>
          <p:nvPr/>
        </p:nvPicPr>
        <p:blipFill>
          <a:blip r:embed="rId4"/>
          <a:stretch>
            <a:fillRect/>
          </a:stretch>
        </p:blipFill>
        <p:spPr>
          <a:xfrm>
            <a:off x="6727945" y="925512"/>
            <a:ext cx="5715000" cy="5715000"/>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err="1"/>
              <a:t>Overview</a:t>
            </a:r>
            <a:r>
              <a:rPr lang="fr-FR" sz="5400" dirty="0"/>
              <a:t> of the data</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4</a:t>
            </a:fld>
            <a:endParaRPr lang="fr-FR" b="1" cap="all" spc="100" dirty="0">
              <a:solidFill>
                <a:schemeClr val="accent2"/>
              </a:solidFill>
            </a:endParaRPr>
          </a:p>
        </p:txBody>
      </p:sp>
      <p:pic>
        <p:nvPicPr>
          <p:cNvPr id="5" name="Espace réservé du contenu 4" descr="Une image contenant shoji, fenêtre, bâtiment&#10;&#10;Description générée automatiquement">
            <a:extLst>
              <a:ext uri="{FF2B5EF4-FFF2-40B4-BE49-F238E27FC236}">
                <a16:creationId xmlns:a16="http://schemas.microsoft.com/office/drawing/2014/main" id="{7D677F2F-4CEF-D3F0-F0CA-C7BADEF23AF4}"/>
              </a:ext>
            </a:extLst>
          </p:cNvPr>
          <p:cNvPicPr>
            <a:picLocks noGrp="1" noChangeAspect="1"/>
          </p:cNvPicPr>
          <p:nvPr>
            <p:ph idx="1"/>
          </p:nvPr>
        </p:nvPicPr>
        <p:blipFill>
          <a:blip r:embed="rId3"/>
          <a:stretch>
            <a:fillRect/>
          </a:stretch>
        </p:blipFill>
        <p:spPr>
          <a:xfrm>
            <a:off x="1192183" y="1451779"/>
            <a:ext cx="5406015" cy="5269696"/>
          </a:xfrm>
        </p:spPr>
      </p:pic>
    </p:spTree>
    <p:extLst>
      <p:ext uri="{BB962C8B-B14F-4D97-AF65-F5344CB8AC3E}">
        <p14:creationId xmlns:p14="http://schemas.microsoft.com/office/powerpoint/2010/main" val="84283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spc="400" dirty="0">
                <a:latin typeface="+mn-lt"/>
              </a:rPr>
              <a:t>FEATURE SELECTION ANALYSIS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Sous-titre</a:t>
            </a:r>
            <a:endParaRPr lang="fr-FR" dirty="0"/>
          </a:p>
        </p:txBody>
      </p:sp>
      <p:pic>
        <p:nvPicPr>
          <p:cNvPr id="9" name="Image 8" descr="Une image contenant sombre, violet, objet d’extérieur&#10;&#10;Description générée automatiquement">
            <a:extLst>
              <a:ext uri="{FF2B5EF4-FFF2-40B4-BE49-F238E27FC236}">
                <a16:creationId xmlns:a16="http://schemas.microsoft.com/office/drawing/2014/main" id="{3D7340E3-C78F-A875-995D-6A4B97AADD4D}"/>
              </a:ext>
            </a:extLst>
          </p:cNvPr>
          <p:cNvPicPr>
            <a:picLocks noChangeAspect="1"/>
          </p:cNvPicPr>
          <p:nvPr/>
        </p:nvPicPr>
        <p:blipFill>
          <a:blip r:embed="rId3"/>
          <a:stretch>
            <a:fillRect/>
          </a:stretch>
        </p:blipFill>
        <p:spPr>
          <a:xfrm>
            <a:off x="8239760" y="3134868"/>
            <a:ext cx="4099560" cy="4099560"/>
          </a:xfrm>
          <a:prstGeom prst="rect">
            <a:avLst/>
          </a:prstGeom>
        </p:spPr>
      </p:pic>
      <p:pic>
        <p:nvPicPr>
          <p:cNvPr id="10" name="Image 9">
            <a:extLst>
              <a:ext uri="{FF2B5EF4-FFF2-40B4-BE49-F238E27FC236}">
                <a16:creationId xmlns:a16="http://schemas.microsoft.com/office/drawing/2014/main" id="{E6321DE6-EB6B-03FB-0522-02B673ACD771}"/>
              </a:ext>
            </a:extLst>
          </p:cNvPr>
          <p:cNvPicPr>
            <a:picLocks noChangeAspect="1"/>
          </p:cNvPicPr>
          <p:nvPr/>
        </p:nvPicPr>
        <p:blipFill>
          <a:blip r:embed="rId4"/>
          <a:stretch>
            <a:fillRect/>
          </a:stretch>
        </p:blipFill>
        <p:spPr>
          <a:xfrm>
            <a:off x="98660" y="131260"/>
            <a:ext cx="759860" cy="779895"/>
          </a:xfrm>
          <a:prstGeom prst="rect">
            <a:avLst/>
          </a:prstGeom>
          <a:noFill/>
        </p:spPr>
      </p:pic>
      <p:pic>
        <p:nvPicPr>
          <p:cNvPr id="11" name="Image 10">
            <a:extLst>
              <a:ext uri="{FF2B5EF4-FFF2-40B4-BE49-F238E27FC236}">
                <a16:creationId xmlns:a16="http://schemas.microsoft.com/office/drawing/2014/main" id="{4D557BC0-F1F5-381F-3F03-15BDC17942B1}"/>
              </a:ext>
            </a:extLst>
          </p:cNvPr>
          <p:cNvPicPr>
            <a:picLocks noChangeAspect="1"/>
          </p:cNvPicPr>
          <p:nvPr/>
        </p:nvPicPr>
        <p:blipFill>
          <a:blip r:embed="rId5"/>
          <a:stretch>
            <a:fillRect/>
          </a:stretch>
        </p:blipFill>
        <p:spPr>
          <a:xfrm>
            <a:off x="11162792" y="64008"/>
            <a:ext cx="914400" cy="914400"/>
          </a:xfrm>
          <a:prstGeom prst="rect">
            <a:avLst/>
          </a:prstGeom>
          <a:noFill/>
        </p:spPr>
      </p:pic>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Correlation</a:t>
            </a:r>
            <a:r>
              <a:rPr lang="fr-FR" sz="4000" dirty="0"/>
              <a:t> </a:t>
            </a:r>
            <a:r>
              <a:rPr lang="fr-FR" sz="4000" dirty="0" err="1"/>
              <a:t>between</a:t>
            </a:r>
            <a:r>
              <a:rPr lang="fr-FR" sz="4000" dirty="0"/>
              <a:t> </a:t>
            </a:r>
            <a:r>
              <a:rPr lang="fr-FR" sz="4000" dirty="0" err="1"/>
              <a:t>numerical</a:t>
            </a:r>
            <a:r>
              <a:rPr lang="fr-FR" sz="4000" dirty="0"/>
              <a:t> variables</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6</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718616"/>
            <a:ext cx="10515600" cy="4351338"/>
          </a:xfrm>
        </p:spPr>
        <p:txBody>
          <a:bodyPr>
            <a:normAutofit/>
          </a:bodyPr>
          <a:lstStyle/>
          <a:p>
            <a:pPr marL="0" indent="0">
              <a:buNone/>
            </a:pPr>
            <a:r>
              <a:rPr lang="fr-FR" dirty="0"/>
              <a:t>Code :</a:t>
            </a:r>
          </a:p>
          <a:p>
            <a:pPr marL="0" indent="0">
              <a:buNone/>
            </a:pPr>
            <a:endParaRPr lang="fr-FR" dirty="0"/>
          </a:p>
          <a:p>
            <a:pPr marL="0" indent="0">
              <a:buNone/>
            </a:pPr>
            <a:r>
              <a:rPr lang="fr-FR" dirty="0"/>
              <a:t>Output :</a:t>
            </a:r>
          </a:p>
          <a:p>
            <a:pPr marL="0" indent="0">
              <a:buNone/>
            </a:pPr>
            <a:endParaRPr lang="fr-FR" dirty="0"/>
          </a:p>
        </p:txBody>
      </p:sp>
      <p:sp>
        <p:nvSpPr>
          <p:cNvPr id="7" name="ZoneTexte 6">
            <a:extLst>
              <a:ext uri="{FF2B5EF4-FFF2-40B4-BE49-F238E27FC236}">
                <a16:creationId xmlns:a16="http://schemas.microsoft.com/office/drawing/2014/main" id="{4397A41B-4A07-9747-DB32-F2E392DA7B8F}"/>
              </a:ext>
            </a:extLst>
          </p:cNvPr>
          <p:cNvSpPr txBox="1"/>
          <p:nvPr/>
        </p:nvSpPr>
        <p:spPr>
          <a:xfrm>
            <a:off x="7355195" y="4602024"/>
            <a:ext cx="4176897" cy="1754326"/>
          </a:xfrm>
          <a:prstGeom prst="rect">
            <a:avLst/>
          </a:prstGeom>
          <a:noFill/>
        </p:spPr>
        <p:txBody>
          <a:bodyPr wrap="square">
            <a:spAutoFit/>
          </a:bodyPr>
          <a:lstStyle/>
          <a:p>
            <a:pPr marL="0" indent="0" algn="just">
              <a:buNone/>
            </a:pPr>
            <a:r>
              <a:rPr lang="en-US" sz="1800" dirty="0"/>
              <a:t>We can observe a high correlation between some features of the dataset (e.g. : ). But what we are interested in here is the correlation between row 0 (the yields) and columns 1 to 30 (the features).</a:t>
            </a:r>
            <a:endParaRPr lang="fr-FR" sz="1800" dirty="0"/>
          </a:p>
        </p:txBody>
      </p:sp>
      <p:pic>
        <p:nvPicPr>
          <p:cNvPr id="10" name="Image 9">
            <a:extLst>
              <a:ext uri="{FF2B5EF4-FFF2-40B4-BE49-F238E27FC236}">
                <a16:creationId xmlns:a16="http://schemas.microsoft.com/office/drawing/2014/main" id="{41B7E0C7-BAB6-D327-F172-01528EF05177}"/>
              </a:ext>
            </a:extLst>
          </p:cNvPr>
          <p:cNvPicPr>
            <a:picLocks noChangeAspect="1"/>
          </p:cNvPicPr>
          <p:nvPr/>
        </p:nvPicPr>
        <p:blipFill>
          <a:blip r:embed="rId3"/>
          <a:stretch>
            <a:fillRect/>
          </a:stretch>
        </p:blipFill>
        <p:spPr>
          <a:xfrm>
            <a:off x="2114550" y="1543696"/>
            <a:ext cx="7962900" cy="866775"/>
          </a:xfrm>
          <a:prstGeom prst="rect">
            <a:avLst/>
          </a:prstGeom>
        </p:spPr>
      </p:pic>
      <p:pic>
        <p:nvPicPr>
          <p:cNvPr id="12" name="Image 11">
            <a:extLst>
              <a:ext uri="{FF2B5EF4-FFF2-40B4-BE49-F238E27FC236}">
                <a16:creationId xmlns:a16="http://schemas.microsoft.com/office/drawing/2014/main" id="{EA77CA51-F6FD-3639-7552-18115F143B1B}"/>
              </a:ext>
            </a:extLst>
          </p:cNvPr>
          <p:cNvPicPr>
            <a:picLocks noChangeAspect="1"/>
          </p:cNvPicPr>
          <p:nvPr/>
        </p:nvPicPr>
        <p:blipFill rotWithShape="1">
          <a:blip r:embed="rId4"/>
          <a:srcRect b="373"/>
          <a:stretch/>
        </p:blipFill>
        <p:spPr>
          <a:xfrm>
            <a:off x="2474859" y="2680119"/>
            <a:ext cx="4628572" cy="4177882"/>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US" sz="3600" dirty="0"/>
              <a:t>Ranking of variables based on their correlation</a:t>
            </a:r>
            <a:endParaRPr lang="fr-FR" sz="36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7</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568997"/>
            <a:ext cx="10515600" cy="4351338"/>
          </a:xfrm>
        </p:spPr>
        <p:txBody>
          <a:bodyPr>
            <a:normAutofit/>
          </a:bodyPr>
          <a:lstStyle/>
          <a:p>
            <a:pPr marL="0" indent="0">
              <a:buNone/>
            </a:pPr>
            <a:r>
              <a:rPr lang="fr-FR" dirty="0"/>
              <a:t>Code :</a:t>
            </a:r>
          </a:p>
          <a:p>
            <a:pPr marL="0" indent="0">
              <a:buNone/>
            </a:pPr>
            <a:r>
              <a:rPr lang="fr-FR" dirty="0"/>
              <a:t>Output :                                                       Rank :</a:t>
            </a:r>
          </a:p>
          <a:p>
            <a:pPr marL="0" indent="0">
              <a:buNone/>
            </a:pPr>
            <a:endParaRPr lang="fr-FR" dirty="0"/>
          </a:p>
          <a:p>
            <a:pPr marL="0" indent="0">
              <a:buNone/>
            </a:pPr>
            <a:endParaRPr lang="fr-FR" dirty="0"/>
          </a:p>
          <a:p>
            <a:pPr marL="0" indent="0">
              <a:buNone/>
            </a:pPr>
            <a:r>
              <a:rPr lang="en-US" sz="2800" dirty="0"/>
              <a:t>Note :</a:t>
            </a:r>
            <a:endParaRPr lang="fr-FR" dirty="0"/>
          </a:p>
        </p:txBody>
      </p:sp>
      <p:pic>
        <p:nvPicPr>
          <p:cNvPr id="6" name="Image 5">
            <a:extLst>
              <a:ext uri="{FF2B5EF4-FFF2-40B4-BE49-F238E27FC236}">
                <a16:creationId xmlns:a16="http://schemas.microsoft.com/office/drawing/2014/main" id="{6F4D6977-78DE-CADA-0881-50DDCD739F90}"/>
              </a:ext>
            </a:extLst>
          </p:cNvPr>
          <p:cNvPicPr>
            <a:picLocks noChangeAspect="1"/>
          </p:cNvPicPr>
          <p:nvPr/>
        </p:nvPicPr>
        <p:blipFill>
          <a:blip r:embed="rId3"/>
          <a:stretch>
            <a:fillRect/>
          </a:stretch>
        </p:blipFill>
        <p:spPr>
          <a:xfrm>
            <a:off x="2019300" y="1585566"/>
            <a:ext cx="7962900" cy="476250"/>
          </a:xfrm>
          <a:prstGeom prst="rect">
            <a:avLst/>
          </a:prstGeom>
        </p:spPr>
      </p:pic>
      <p:pic>
        <p:nvPicPr>
          <p:cNvPr id="11" name="Image 10">
            <a:extLst>
              <a:ext uri="{FF2B5EF4-FFF2-40B4-BE49-F238E27FC236}">
                <a16:creationId xmlns:a16="http://schemas.microsoft.com/office/drawing/2014/main" id="{58F051C1-CB19-DC18-ADD2-B350252C1683}"/>
              </a:ext>
            </a:extLst>
          </p:cNvPr>
          <p:cNvPicPr>
            <a:picLocks noChangeAspect="1"/>
          </p:cNvPicPr>
          <p:nvPr/>
        </p:nvPicPr>
        <p:blipFill>
          <a:blip r:embed="rId4"/>
          <a:stretch>
            <a:fillRect/>
          </a:stretch>
        </p:blipFill>
        <p:spPr>
          <a:xfrm>
            <a:off x="2504520" y="2136020"/>
            <a:ext cx="5057775" cy="1057275"/>
          </a:xfrm>
          <a:prstGeom prst="rect">
            <a:avLst/>
          </a:prstGeom>
        </p:spPr>
      </p:pic>
      <p:graphicFrame>
        <p:nvGraphicFramePr>
          <p:cNvPr id="12" name="Tableau 11">
            <a:extLst>
              <a:ext uri="{FF2B5EF4-FFF2-40B4-BE49-F238E27FC236}">
                <a16:creationId xmlns:a16="http://schemas.microsoft.com/office/drawing/2014/main" id="{6199C909-FE20-4AF0-32A8-31B62B5D27D8}"/>
              </a:ext>
            </a:extLst>
          </p:cNvPr>
          <p:cNvGraphicFramePr>
            <a:graphicFrameLocks noGrp="1"/>
          </p:cNvGraphicFramePr>
          <p:nvPr>
            <p:extLst>
              <p:ext uri="{D42A27DB-BD31-4B8C-83A1-F6EECF244321}">
                <p14:modId xmlns:p14="http://schemas.microsoft.com/office/powerpoint/2010/main" val="3536451519"/>
              </p:ext>
            </p:extLst>
          </p:nvPr>
        </p:nvGraphicFramePr>
        <p:xfrm>
          <a:off x="8792592" y="2126703"/>
          <a:ext cx="2417412" cy="4351346"/>
        </p:xfrm>
        <a:graphic>
          <a:graphicData uri="http://schemas.openxmlformats.org/drawingml/2006/table">
            <a:tbl>
              <a:tblPr>
                <a:tableStyleId>{5C22544A-7EE6-4342-B048-85BDC9FD1C3A}</a:tableStyleId>
              </a:tblPr>
              <a:tblGrid>
                <a:gridCol w="604353">
                  <a:extLst>
                    <a:ext uri="{9D8B030D-6E8A-4147-A177-3AD203B41FA5}">
                      <a16:colId xmlns:a16="http://schemas.microsoft.com/office/drawing/2014/main" val="222343523"/>
                    </a:ext>
                  </a:extLst>
                </a:gridCol>
                <a:gridCol w="604353">
                  <a:extLst>
                    <a:ext uri="{9D8B030D-6E8A-4147-A177-3AD203B41FA5}">
                      <a16:colId xmlns:a16="http://schemas.microsoft.com/office/drawing/2014/main" val="3814111440"/>
                    </a:ext>
                  </a:extLst>
                </a:gridCol>
                <a:gridCol w="604353">
                  <a:extLst>
                    <a:ext uri="{9D8B030D-6E8A-4147-A177-3AD203B41FA5}">
                      <a16:colId xmlns:a16="http://schemas.microsoft.com/office/drawing/2014/main" val="2224496168"/>
                    </a:ext>
                  </a:extLst>
                </a:gridCol>
                <a:gridCol w="604353">
                  <a:extLst>
                    <a:ext uri="{9D8B030D-6E8A-4147-A177-3AD203B41FA5}">
                      <a16:colId xmlns:a16="http://schemas.microsoft.com/office/drawing/2014/main" val="1916645726"/>
                    </a:ext>
                  </a:extLst>
                </a:gridCol>
              </a:tblGrid>
              <a:tr h="140366">
                <a:tc>
                  <a:txBody>
                    <a:bodyPr/>
                    <a:lstStyle/>
                    <a:p>
                      <a:pPr algn="l" fontAlgn="b"/>
                      <a:r>
                        <a:rPr lang="fr-FR" sz="800" u="none" strike="noStrike">
                          <a:effectLst/>
                        </a:rPr>
                        <a:t>Rank</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Index</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Feature</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Correlation</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529833652"/>
                  </a:ext>
                </a:extLst>
              </a:tr>
              <a:tr h="140366">
                <a:tc>
                  <a:txBody>
                    <a:bodyPr/>
                    <a:lstStyle/>
                    <a:p>
                      <a:pPr algn="r" fontAlgn="b"/>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-0,24779908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708893375"/>
                  </a:ext>
                </a:extLst>
              </a:tr>
              <a:tr h="140366">
                <a:tc>
                  <a:txBody>
                    <a:bodyPr/>
                    <a:lstStyle/>
                    <a:p>
                      <a:pPr algn="r" fontAlgn="b"/>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-0,21649411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700972851"/>
                  </a:ext>
                </a:extLst>
              </a:tr>
              <a:tr h="140366">
                <a:tc>
                  <a:txBody>
                    <a:bodyPr/>
                    <a:lstStyle/>
                    <a:p>
                      <a:pPr algn="r" fontAlgn="b"/>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0,21250472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011596831"/>
                  </a:ext>
                </a:extLst>
              </a:tr>
              <a:tr h="140366">
                <a:tc>
                  <a:txBody>
                    <a:bodyPr/>
                    <a:lstStyle/>
                    <a:p>
                      <a:pPr algn="r" fontAlgn="b"/>
                      <a:r>
                        <a:rPr lang="fr-FR" sz="800" u="none" strike="noStrike">
                          <a:effectLst/>
                        </a:rPr>
                        <a:t>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0,19191537</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82436160"/>
                  </a:ext>
                </a:extLst>
              </a:tr>
              <a:tr h="140366">
                <a:tc>
                  <a:txBody>
                    <a:bodyPr/>
                    <a:lstStyle/>
                    <a:p>
                      <a:pPr algn="r" fontAlgn="b"/>
                      <a:r>
                        <a:rPr lang="fr-FR" sz="800" u="none" strike="noStrike">
                          <a:effectLst/>
                        </a:rPr>
                        <a:t>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-0,18943152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445860888"/>
                  </a:ext>
                </a:extLst>
              </a:tr>
              <a:tr h="140366">
                <a:tc>
                  <a:txBody>
                    <a:bodyPr/>
                    <a:lstStyle/>
                    <a:p>
                      <a:pPr algn="r" fontAlgn="b"/>
                      <a:r>
                        <a:rPr lang="fr-FR" sz="800" u="none" strike="noStrike">
                          <a:effectLst/>
                        </a:rPr>
                        <a:t>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-0,18874954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98135983"/>
                  </a:ext>
                </a:extLst>
              </a:tr>
              <a:tr h="140366">
                <a:tc>
                  <a:txBody>
                    <a:bodyPr/>
                    <a:lstStyle/>
                    <a:p>
                      <a:pPr algn="r" fontAlgn="b"/>
                      <a:r>
                        <a:rPr lang="fr-FR" sz="800" u="none" strike="noStrike">
                          <a:effectLst/>
                        </a:rPr>
                        <a:t>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-0,18617741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625714568"/>
                  </a:ext>
                </a:extLst>
              </a:tr>
              <a:tr h="140366">
                <a:tc>
                  <a:txBody>
                    <a:bodyPr/>
                    <a:lstStyle/>
                    <a:p>
                      <a:pPr algn="r" fontAlgn="b"/>
                      <a:r>
                        <a:rPr lang="fr-FR" sz="800" u="none" strike="noStrike">
                          <a:effectLst/>
                        </a:rPr>
                        <a:t>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0,18340554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58852474"/>
                  </a:ext>
                </a:extLst>
              </a:tr>
              <a:tr h="140366">
                <a:tc>
                  <a:txBody>
                    <a:bodyPr/>
                    <a:lstStyle/>
                    <a:p>
                      <a:pPr algn="r" fontAlgn="b"/>
                      <a:r>
                        <a:rPr lang="fr-FR" sz="800" u="none" strike="noStrike">
                          <a:effectLst/>
                        </a:rPr>
                        <a:t>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-0,15923493</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059672742"/>
                  </a:ext>
                </a:extLst>
              </a:tr>
              <a:tr h="140366">
                <a:tc>
                  <a:txBody>
                    <a:bodyPr/>
                    <a:lstStyle/>
                    <a:p>
                      <a:pPr algn="r" fontAlgn="b"/>
                      <a:r>
                        <a:rPr lang="fr-FR" sz="800" u="none" strike="noStrike">
                          <a:effectLst/>
                        </a:rPr>
                        <a:t>10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dirty="0">
                          <a:effectLst/>
                        </a:rPr>
                        <a:t>RF_OCT</a:t>
                      </a:r>
                      <a:endParaRPr lang="fr-FR" sz="800" b="0" i="0" u="none" strike="noStrike" dirty="0">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-0,15062831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69558223"/>
                  </a:ext>
                </a:extLst>
              </a:tr>
              <a:tr h="140366">
                <a:tc>
                  <a:txBody>
                    <a:bodyPr/>
                    <a:lstStyle/>
                    <a:p>
                      <a:pPr algn="r" fontAlgn="b"/>
                      <a:r>
                        <a:rPr lang="fr-FR" sz="800" u="none" strike="noStrike">
                          <a:effectLst/>
                        </a:rPr>
                        <a:t>11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dirty="0">
                          <a:effectLst/>
                        </a:rPr>
                        <a:t>NDVI_JUL</a:t>
                      </a:r>
                      <a:endParaRPr lang="fr-FR" sz="800" b="0" i="0" u="none" strike="noStrike" dirty="0">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-0,14671264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504938239"/>
                  </a:ext>
                </a:extLst>
              </a:tr>
              <a:tr h="140366">
                <a:tc>
                  <a:txBody>
                    <a:bodyPr/>
                    <a:lstStyle/>
                    <a:p>
                      <a:pPr algn="r" fontAlgn="b"/>
                      <a:r>
                        <a:rPr lang="fr-FR" sz="800" u="none" strike="noStrike">
                          <a:effectLst/>
                        </a:rPr>
                        <a:t>12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-0,14576401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91022712"/>
                  </a:ext>
                </a:extLst>
              </a:tr>
              <a:tr h="140366">
                <a:tc>
                  <a:txBody>
                    <a:bodyPr/>
                    <a:lstStyle/>
                    <a:p>
                      <a:pPr algn="r" fontAlgn="b"/>
                      <a:r>
                        <a:rPr lang="fr-FR" sz="800" u="none" strike="noStrike">
                          <a:effectLst/>
                        </a:rPr>
                        <a:t>13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0,13709344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12221375"/>
                  </a:ext>
                </a:extLst>
              </a:tr>
              <a:tr h="140366">
                <a:tc>
                  <a:txBody>
                    <a:bodyPr/>
                    <a:lstStyle/>
                    <a:p>
                      <a:pPr algn="r" fontAlgn="b"/>
                      <a:r>
                        <a:rPr lang="fr-FR" sz="800" u="none" strike="noStrike">
                          <a:effectLst/>
                        </a:rPr>
                        <a:t>14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-0,13628161</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457630770"/>
                  </a:ext>
                </a:extLst>
              </a:tr>
              <a:tr h="140366">
                <a:tc>
                  <a:txBody>
                    <a:bodyPr/>
                    <a:lstStyle/>
                    <a:p>
                      <a:pPr algn="r" fontAlgn="b"/>
                      <a:r>
                        <a:rPr lang="fr-FR" sz="800" u="none" strike="noStrike">
                          <a:effectLst/>
                        </a:rPr>
                        <a:t>15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-0,12938977</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532168592"/>
                  </a:ext>
                </a:extLst>
              </a:tr>
              <a:tr h="140366">
                <a:tc>
                  <a:txBody>
                    <a:bodyPr/>
                    <a:lstStyle/>
                    <a:p>
                      <a:pPr algn="r" fontAlgn="b"/>
                      <a:r>
                        <a:rPr lang="fr-FR" sz="800" u="none" strike="noStrike">
                          <a:effectLst/>
                        </a:rPr>
                        <a:t>16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LAI_OCT</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-0,12577756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900507645"/>
                  </a:ext>
                </a:extLst>
              </a:tr>
              <a:tr h="140366">
                <a:tc>
                  <a:txBody>
                    <a:bodyPr/>
                    <a:lstStyle/>
                    <a:p>
                      <a:pPr algn="r" fontAlgn="b"/>
                      <a:r>
                        <a:rPr lang="fr-FR" sz="800" u="none" strike="noStrike">
                          <a:effectLst/>
                        </a:rPr>
                        <a:t>17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-0,11901319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550012842"/>
                  </a:ext>
                </a:extLst>
              </a:tr>
              <a:tr h="140366">
                <a:tc>
                  <a:txBody>
                    <a:bodyPr/>
                    <a:lstStyle/>
                    <a:p>
                      <a:pPr algn="r" fontAlgn="b"/>
                      <a:r>
                        <a:rPr lang="fr-FR" sz="800" u="none" strike="noStrike">
                          <a:effectLst/>
                        </a:rPr>
                        <a:t>18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-0,11483692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265504772"/>
                  </a:ext>
                </a:extLst>
              </a:tr>
              <a:tr h="140366">
                <a:tc>
                  <a:txBody>
                    <a:bodyPr/>
                    <a:lstStyle/>
                    <a:p>
                      <a:pPr algn="r" fontAlgn="b"/>
                      <a:r>
                        <a:rPr lang="fr-FR" sz="800" u="none" strike="noStrike">
                          <a:effectLst/>
                        </a:rPr>
                        <a:t>19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-0,10308494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390039296"/>
                  </a:ext>
                </a:extLst>
              </a:tr>
              <a:tr h="140366">
                <a:tc>
                  <a:txBody>
                    <a:bodyPr/>
                    <a:lstStyle/>
                    <a:p>
                      <a:pPr algn="r" fontAlgn="b"/>
                      <a:r>
                        <a:rPr lang="fr-FR" sz="800" u="none" strike="noStrike">
                          <a:effectLst/>
                        </a:rPr>
                        <a:t>20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-0,09314829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799049287"/>
                  </a:ext>
                </a:extLst>
              </a:tr>
              <a:tr h="140366">
                <a:tc>
                  <a:txBody>
                    <a:bodyPr/>
                    <a:lstStyle/>
                    <a:p>
                      <a:pPr algn="r" fontAlgn="b"/>
                      <a:r>
                        <a:rPr lang="fr-FR" sz="800" u="none" strike="noStrike">
                          <a:effectLst/>
                        </a:rPr>
                        <a:t>21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-0,09096856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99463731"/>
                  </a:ext>
                </a:extLst>
              </a:tr>
              <a:tr h="140366">
                <a:tc>
                  <a:txBody>
                    <a:bodyPr/>
                    <a:lstStyle/>
                    <a:p>
                      <a:pPr algn="r" fontAlgn="b"/>
                      <a:r>
                        <a:rPr lang="fr-FR" sz="800" u="none" strike="noStrike">
                          <a:effectLst/>
                        </a:rPr>
                        <a:t>22</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30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RF_NOV</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0,07731648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39858149"/>
                  </a:ext>
                </a:extLst>
              </a:tr>
              <a:tr h="140366">
                <a:tc>
                  <a:txBody>
                    <a:bodyPr/>
                    <a:lstStyle/>
                    <a:p>
                      <a:pPr algn="r" fontAlgn="b"/>
                      <a:r>
                        <a:rPr lang="fr-FR" sz="800" u="none" strike="noStrike">
                          <a:effectLst/>
                        </a:rPr>
                        <a:t>23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-0,07329484</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14863479"/>
                  </a:ext>
                </a:extLst>
              </a:tr>
              <a:tr h="140366">
                <a:tc>
                  <a:txBody>
                    <a:bodyPr/>
                    <a:lstStyle/>
                    <a:p>
                      <a:pPr algn="r" fontAlgn="b"/>
                      <a:r>
                        <a:rPr lang="fr-FR" sz="800" u="none" strike="noStrike">
                          <a:effectLst/>
                        </a:rPr>
                        <a:t>24</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RF_JUL</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-0,06649069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937781974"/>
                  </a:ext>
                </a:extLst>
              </a:tr>
              <a:tr h="140366">
                <a:tc>
                  <a:txBody>
                    <a:bodyPr/>
                    <a:lstStyle/>
                    <a:p>
                      <a:pPr algn="r" fontAlgn="b"/>
                      <a:r>
                        <a:rPr lang="fr-FR" sz="800" u="none" strike="noStrike">
                          <a:effectLst/>
                        </a:rPr>
                        <a:t>25</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-0,06343669</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228497148"/>
                  </a:ext>
                </a:extLst>
              </a:tr>
              <a:tr h="140366">
                <a:tc>
                  <a:txBody>
                    <a:bodyPr/>
                    <a:lstStyle/>
                    <a:p>
                      <a:pPr algn="r" fontAlgn="b"/>
                      <a:r>
                        <a:rPr lang="fr-FR" sz="800" u="none" strike="noStrike">
                          <a:effectLst/>
                        </a:rPr>
                        <a:t>26</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21</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LST_AUG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0,0557078</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081602767"/>
                  </a:ext>
                </a:extLst>
              </a:tr>
              <a:tr h="140366">
                <a:tc>
                  <a:txBody>
                    <a:bodyPr/>
                    <a:lstStyle/>
                    <a:p>
                      <a:pPr algn="r" fontAlgn="b"/>
                      <a:r>
                        <a:rPr lang="fr-FR" sz="800" u="none" strike="noStrike">
                          <a:effectLst/>
                        </a:rPr>
                        <a:t>27</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0,04684002</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082740027"/>
                  </a:ext>
                </a:extLst>
              </a:tr>
              <a:tr h="140366">
                <a:tc>
                  <a:txBody>
                    <a:bodyPr/>
                    <a:lstStyle/>
                    <a:p>
                      <a:pPr algn="r" fontAlgn="b"/>
                      <a:r>
                        <a:rPr lang="fr-FR" sz="800" u="none" strike="noStrike">
                          <a:effectLst/>
                        </a:rPr>
                        <a:t>28</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ET_JUN</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-0,03154166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550815036"/>
                  </a:ext>
                </a:extLst>
              </a:tr>
              <a:tr h="140366">
                <a:tc>
                  <a:txBody>
                    <a:bodyPr/>
                    <a:lstStyle/>
                    <a:p>
                      <a:pPr algn="r" fontAlgn="b"/>
                      <a:r>
                        <a:rPr lang="fr-FR" sz="800" u="none" strike="noStrike">
                          <a:effectLst/>
                        </a:rPr>
                        <a:t>29</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10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LAI_SEP</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0,01854406</a:t>
                      </a:r>
                      <a:endParaRPr lang="fr-FR" sz="800" b="0" i="0" u="none" strike="noStrike">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423539372"/>
                  </a:ext>
                </a:extLst>
              </a:tr>
              <a:tr h="140366">
                <a:tc>
                  <a:txBody>
                    <a:bodyPr/>
                    <a:lstStyle/>
                    <a:p>
                      <a:pPr algn="r" fontAlgn="b"/>
                      <a:r>
                        <a:rPr lang="fr-FR" sz="800" u="none" strike="noStrike">
                          <a:effectLst/>
                        </a:rPr>
                        <a:t>30</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l" fontAlgn="b"/>
                      <a:r>
                        <a:rPr lang="fr-FR" sz="800" u="none" strike="noStrike">
                          <a:effectLst/>
                        </a:rPr>
                        <a:t>NDVI_AUG</a:t>
                      </a:r>
                      <a:endParaRPr lang="fr-FR" sz="800" b="0" i="0" u="none" strike="noStrike">
                        <a:solidFill>
                          <a:srgbClr val="000000"/>
                        </a:solidFill>
                        <a:effectLst/>
                        <a:latin typeface="Calibri" panose="020F0502020204030204" pitchFamily="34" charset="0"/>
                      </a:endParaRPr>
                    </a:p>
                  </a:txBody>
                  <a:tcPr marL="5849" marR="5849" marT="5849" marB="0" anchor="b"/>
                </a:tc>
                <a:tc>
                  <a:txBody>
                    <a:bodyPr/>
                    <a:lstStyle/>
                    <a:p>
                      <a:pPr algn="r" fontAlgn="b"/>
                      <a:r>
                        <a:rPr lang="fr-FR" sz="800" u="none" strike="noStrike" dirty="0">
                          <a:effectLst/>
                        </a:rPr>
                        <a:t>0,00880701</a:t>
                      </a:r>
                      <a:endParaRPr lang="fr-FR" sz="800" b="0" i="0" u="none" strike="noStrike" dirty="0">
                        <a:solidFill>
                          <a:srgbClr val="000000"/>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210369455"/>
                  </a:ext>
                </a:extLst>
              </a:tr>
            </a:tbl>
          </a:graphicData>
        </a:graphic>
      </p:graphicFrame>
      <p:sp>
        <p:nvSpPr>
          <p:cNvPr id="14" name="ZoneTexte 13">
            <a:extLst>
              <a:ext uri="{FF2B5EF4-FFF2-40B4-BE49-F238E27FC236}">
                <a16:creationId xmlns:a16="http://schemas.microsoft.com/office/drawing/2014/main" id="{72B28BFE-2913-6575-A0BC-D509DD712901}"/>
              </a:ext>
            </a:extLst>
          </p:cNvPr>
          <p:cNvSpPr txBox="1"/>
          <p:nvPr/>
        </p:nvSpPr>
        <p:spPr>
          <a:xfrm>
            <a:off x="1973432" y="3672677"/>
            <a:ext cx="6094520" cy="2585323"/>
          </a:xfrm>
          <a:prstGeom prst="rect">
            <a:avLst/>
          </a:prstGeom>
          <a:noFill/>
        </p:spPr>
        <p:txBody>
          <a:bodyPr wrap="square">
            <a:spAutoFit/>
          </a:bodyPr>
          <a:lstStyle/>
          <a:p>
            <a:pPr marL="0" indent="0" algn="just">
              <a:buNone/>
            </a:pPr>
            <a:r>
              <a:rPr lang="en-US" sz="1800" dirty="0"/>
              <a:t>The ranking is based on the absolute value of the correlation between the target and the features because decorrelations are as important as correlations (an interesting feature is a feature that is farthest from 0, on the negative or positive side). Here, the feature that seems to be the most interesting for a linear model is the June rainfall feature which is however a decorrelation (the less it rains in June, the higher the yield).</a:t>
            </a:r>
            <a:endParaRPr lang="fr-FR" sz="1800" dirty="0"/>
          </a:p>
        </p:txBody>
      </p:sp>
    </p:spTree>
    <p:extLst>
      <p:ext uri="{BB962C8B-B14F-4D97-AF65-F5344CB8AC3E}">
        <p14:creationId xmlns:p14="http://schemas.microsoft.com/office/powerpoint/2010/main" val="171398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US" sz="3200"/>
              <a:t>Correlation between the yield of year N and the yield of year N-1 / N-2</a:t>
            </a:r>
            <a:endParaRPr lang="fr-FR" sz="3200" dirty="0"/>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74105"/>
            <a:ext cx="2743200" cy="365125"/>
          </a:xfrm>
        </p:spPr>
        <p:txBody>
          <a:bodyPr rtlCol="0"/>
          <a:lstStyle/>
          <a:p>
            <a:pPr rtl="0"/>
            <a:fld id="{D8DA9DAA-006C-4F4B-980E-E3DF019B24E2}" type="slidenum">
              <a:rPr lang="fr-FR" b="1" cap="all" spc="100" smtClean="0">
                <a:solidFill>
                  <a:schemeClr val="accent2"/>
                </a:solidFill>
              </a:rPr>
              <a:t>8</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a:xfrm>
            <a:off x="838200" y="1798992"/>
            <a:ext cx="10515600" cy="4351338"/>
          </a:xfrm>
        </p:spPr>
        <p:txBody>
          <a:bodyPr>
            <a:normAutofit/>
          </a:bodyPr>
          <a:lstStyle/>
          <a:p>
            <a:pPr marL="0" indent="0">
              <a:buNone/>
            </a:pPr>
            <a:r>
              <a:rPr lang="fr-FR" dirty="0"/>
              <a:t>Code :</a:t>
            </a:r>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r>
              <a:rPr lang="fr-FR" dirty="0"/>
              <a:t>Note : </a:t>
            </a:r>
          </a:p>
        </p:txBody>
      </p:sp>
      <p:pic>
        <p:nvPicPr>
          <p:cNvPr id="7" name="Image 6">
            <a:extLst>
              <a:ext uri="{FF2B5EF4-FFF2-40B4-BE49-F238E27FC236}">
                <a16:creationId xmlns:a16="http://schemas.microsoft.com/office/drawing/2014/main" id="{682FA31A-A55E-42B6-7FD5-18F5E0177622}"/>
              </a:ext>
            </a:extLst>
          </p:cNvPr>
          <p:cNvPicPr>
            <a:picLocks noChangeAspect="1"/>
          </p:cNvPicPr>
          <p:nvPr/>
        </p:nvPicPr>
        <p:blipFill>
          <a:blip r:embed="rId3"/>
          <a:stretch>
            <a:fillRect/>
          </a:stretch>
        </p:blipFill>
        <p:spPr>
          <a:xfrm>
            <a:off x="2105025" y="1771927"/>
            <a:ext cx="7981950" cy="1685925"/>
          </a:xfrm>
          <a:prstGeom prst="rect">
            <a:avLst/>
          </a:prstGeom>
        </p:spPr>
      </p:pic>
      <p:pic>
        <p:nvPicPr>
          <p:cNvPr id="10" name="Image 9">
            <a:extLst>
              <a:ext uri="{FF2B5EF4-FFF2-40B4-BE49-F238E27FC236}">
                <a16:creationId xmlns:a16="http://schemas.microsoft.com/office/drawing/2014/main" id="{8888C0E1-926C-81D8-DE36-A7079405E5FA}"/>
              </a:ext>
            </a:extLst>
          </p:cNvPr>
          <p:cNvPicPr>
            <a:picLocks noChangeAspect="1"/>
          </p:cNvPicPr>
          <p:nvPr/>
        </p:nvPicPr>
        <p:blipFill>
          <a:blip r:embed="rId4"/>
          <a:stretch>
            <a:fillRect/>
          </a:stretch>
        </p:blipFill>
        <p:spPr>
          <a:xfrm>
            <a:off x="2336630" y="3429000"/>
            <a:ext cx="5476875" cy="342900"/>
          </a:xfrm>
          <a:prstGeom prst="rect">
            <a:avLst/>
          </a:prstGeom>
        </p:spPr>
      </p:pic>
      <p:sp>
        <p:nvSpPr>
          <p:cNvPr id="12" name="ZoneTexte 11">
            <a:extLst>
              <a:ext uri="{FF2B5EF4-FFF2-40B4-BE49-F238E27FC236}">
                <a16:creationId xmlns:a16="http://schemas.microsoft.com/office/drawing/2014/main" id="{37D197EE-5D04-C48B-47E8-CD18CCD9B6D9}"/>
              </a:ext>
            </a:extLst>
          </p:cNvPr>
          <p:cNvSpPr txBox="1"/>
          <p:nvPr/>
        </p:nvSpPr>
        <p:spPr>
          <a:xfrm>
            <a:off x="2027807" y="4412176"/>
            <a:ext cx="8714174" cy="646331"/>
          </a:xfrm>
          <a:prstGeom prst="rect">
            <a:avLst/>
          </a:prstGeom>
          <a:noFill/>
        </p:spPr>
        <p:txBody>
          <a:bodyPr wrap="square">
            <a:spAutoFit/>
          </a:bodyPr>
          <a:lstStyle/>
          <a:p>
            <a:r>
              <a:rPr lang="fr-FR" dirty="0" err="1"/>
              <a:t>We</a:t>
            </a:r>
            <a:r>
              <a:rPr lang="fr-FR" dirty="0"/>
              <a:t> notice </a:t>
            </a:r>
            <a:r>
              <a:rPr lang="fr-FR" dirty="0" err="1"/>
              <a:t>that</a:t>
            </a:r>
            <a:r>
              <a:rPr lang="fr-FR" dirty="0"/>
              <a:t> the </a:t>
            </a:r>
            <a:r>
              <a:rPr lang="fr-FR" dirty="0" err="1"/>
              <a:t>correlation</a:t>
            </a:r>
            <a:r>
              <a:rPr lang="fr-FR" dirty="0"/>
              <a:t> </a:t>
            </a:r>
            <a:r>
              <a:rPr lang="fr-FR" dirty="0" err="1"/>
              <a:t>between</a:t>
            </a:r>
            <a:r>
              <a:rPr lang="fr-FR" dirty="0"/>
              <a:t> the </a:t>
            </a:r>
            <a:r>
              <a:rPr lang="fr-FR" dirty="0" err="1"/>
              <a:t>yields</a:t>
            </a:r>
            <a:r>
              <a:rPr lang="fr-FR" dirty="0"/>
              <a:t> of </a:t>
            </a:r>
            <a:r>
              <a:rPr lang="fr-FR" dirty="0" err="1"/>
              <a:t>years</a:t>
            </a:r>
            <a:r>
              <a:rPr lang="fr-FR" dirty="0"/>
              <a:t> N and N-2 </a:t>
            </a:r>
            <a:r>
              <a:rPr lang="fr-FR" dirty="0" err="1"/>
              <a:t>is</a:t>
            </a:r>
            <a:r>
              <a:rPr lang="fr-FR" dirty="0"/>
              <a:t> </a:t>
            </a:r>
            <a:r>
              <a:rPr lang="fr-FR" dirty="0" err="1"/>
              <a:t>strong</a:t>
            </a:r>
            <a:r>
              <a:rPr lang="fr-FR" dirty="0"/>
              <a:t> and </a:t>
            </a:r>
            <a:r>
              <a:rPr lang="fr-FR" dirty="0" err="1"/>
              <a:t>better</a:t>
            </a:r>
            <a:r>
              <a:rPr lang="fr-FR" dirty="0"/>
              <a:t> </a:t>
            </a:r>
            <a:r>
              <a:rPr lang="fr-FR" dirty="0" err="1"/>
              <a:t>than</a:t>
            </a:r>
            <a:r>
              <a:rPr lang="fr-FR" dirty="0"/>
              <a:t> </a:t>
            </a:r>
            <a:r>
              <a:rPr lang="fr-FR" dirty="0" err="1"/>
              <a:t>any</a:t>
            </a:r>
            <a:r>
              <a:rPr lang="fr-FR" dirty="0"/>
              <a:t> </a:t>
            </a:r>
            <a:r>
              <a:rPr lang="fr-FR" dirty="0" err="1"/>
              <a:t>other</a:t>
            </a:r>
            <a:r>
              <a:rPr lang="fr-FR" dirty="0"/>
              <a:t> </a:t>
            </a:r>
            <a:r>
              <a:rPr lang="fr-FR" dirty="0" err="1"/>
              <a:t>features</a:t>
            </a:r>
            <a:r>
              <a:rPr lang="fr-FR" dirty="0"/>
              <a:t>.</a:t>
            </a:r>
          </a:p>
        </p:txBody>
      </p:sp>
    </p:spTree>
    <p:extLst>
      <p:ext uri="{BB962C8B-B14F-4D97-AF65-F5344CB8AC3E}">
        <p14:creationId xmlns:p14="http://schemas.microsoft.com/office/powerpoint/2010/main" val="253141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4000" dirty="0" err="1"/>
              <a:t>Feature</a:t>
            </a:r>
            <a:r>
              <a:rPr lang="fr-FR" sz="4000" dirty="0"/>
              <a:t> </a:t>
            </a:r>
            <a:r>
              <a:rPr lang="fr-FR" sz="4000" dirty="0" err="1"/>
              <a:t>selection</a:t>
            </a:r>
            <a:r>
              <a:rPr lang="fr-FR" sz="4000" dirty="0"/>
              <a:t> : Advanced </a:t>
            </a:r>
            <a:r>
              <a:rPr lang="fr-FR" sz="4000" dirty="0" err="1"/>
              <a:t>method</a:t>
            </a:r>
            <a:r>
              <a:rPr lang="fr-FR" sz="4000" dirty="0"/>
              <a:t> 1 (chi square) </a:t>
            </a:r>
          </a:p>
        </p:txBody>
      </p:sp>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9</a:t>
            </a:fld>
            <a:endParaRPr lang="fr-FR" b="1" cap="all" spc="100" dirty="0">
              <a:solidFill>
                <a:schemeClr val="accent2"/>
              </a:solidFill>
            </a:endParaRPr>
          </a:p>
        </p:txBody>
      </p:sp>
      <p:sp>
        <p:nvSpPr>
          <p:cNvPr id="3" name="Espace réservé du contenu 2">
            <a:extLst>
              <a:ext uri="{FF2B5EF4-FFF2-40B4-BE49-F238E27FC236}">
                <a16:creationId xmlns:a16="http://schemas.microsoft.com/office/drawing/2014/main" id="{126387E0-EB02-BB80-7EFB-EE67266BEDDE}"/>
              </a:ext>
            </a:extLst>
          </p:cNvPr>
          <p:cNvSpPr>
            <a:spLocks noGrp="1"/>
          </p:cNvSpPr>
          <p:nvPr>
            <p:ph idx="1"/>
          </p:nvPr>
        </p:nvSpPr>
        <p:spPr/>
        <p:txBody>
          <a:bodyPr>
            <a:normAutofit fontScale="92500" lnSpcReduction="20000"/>
          </a:bodyPr>
          <a:lstStyle/>
          <a:p>
            <a:pPr marL="0" indent="0">
              <a:buNone/>
            </a:pPr>
            <a:r>
              <a:rPr lang="fr-FR" dirty="0"/>
              <a:t>Code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Output :</a:t>
            </a:r>
          </a:p>
          <a:p>
            <a:pPr marL="0" indent="0">
              <a:buNone/>
            </a:pPr>
            <a:endParaRPr lang="fr-FR" dirty="0"/>
          </a:p>
          <a:p>
            <a:pPr marL="0" indent="0">
              <a:buNone/>
            </a:pPr>
            <a:endParaRPr lang="fr-FR" dirty="0"/>
          </a:p>
          <a:p>
            <a:pPr marL="0" indent="0">
              <a:buNone/>
            </a:pPr>
            <a:r>
              <a:rPr lang="fr-FR" dirty="0" err="1"/>
              <a:t>Features</a:t>
            </a:r>
            <a:r>
              <a:rPr lang="fr-FR" dirty="0"/>
              <a:t> </a:t>
            </a:r>
            <a:r>
              <a:rPr lang="fr-FR" dirty="0" err="1"/>
              <a:t>selected</a:t>
            </a:r>
            <a:r>
              <a:rPr lang="fr-FR" dirty="0"/>
              <a:t> by Chi square : </a:t>
            </a:r>
            <a:r>
              <a:rPr lang="fr-FR" sz="1600" dirty="0"/>
              <a:t>ET_JUL, ET_AUG, ET_SEP, ET_OCT, ET_NOV, RF_JUN, RF_JUL, RF_AUG, RF_SEP, RF_OCT</a:t>
            </a:r>
            <a:endParaRPr lang="fr-FR" dirty="0"/>
          </a:p>
          <a:p>
            <a:pPr marL="0" indent="0">
              <a:buNone/>
            </a:pPr>
            <a:endParaRPr lang="fr-FR" dirty="0"/>
          </a:p>
        </p:txBody>
      </p:sp>
      <p:pic>
        <p:nvPicPr>
          <p:cNvPr id="7" name="Image 6">
            <a:extLst>
              <a:ext uri="{FF2B5EF4-FFF2-40B4-BE49-F238E27FC236}">
                <a16:creationId xmlns:a16="http://schemas.microsoft.com/office/drawing/2014/main" id="{A620FA14-0F79-501A-0219-0B2C69C5A001}"/>
              </a:ext>
            </a:extLst>
          </p:cNvPr>
          <p:cNvPicPr>
            <a:picLocks noChangeAspect="1"/>
          </p:cNvPicPr>
          <p:nvPr/>
        </p:nvPicPr>
        <p:blipFill>
          <a:blip r:embed="rId3"/>
          <a:stretch>
            <a:fillRect/>
          </a:stretch>
        </p:blipFill>
        <p:spPr>
          <a:xfrm>
            <a:off x="2028825" y="1646238"/>
            <a:ext cx="7953375" cy="2505075"/>
          </a:xfrm>
          <a:prstGeom prst="rect">
            <a:avLst/>
          </a:prstGeom>
        </p:spPr>
      </p:pic>
      <p:pic>
        <p:nvPicPr>
          <p:cNvPr id="10" name="Image 9">
            <a:extLst>
              <a:ext uri="{FF2B5EF4-FFF2-40B4-BE49-F238E27FC236}">
                <a16:creationId xmlns:a16="http://schemas.microsoft.com/office/drawing/2014/main" id="{13F2BD7E-9035-24A6-6347-770919D152FC}"/>
              </a:ext>
            </a:extLst>
          </p:cNvPr>
          <p:cNvPicPr>
            <a:picLocks noChangeAspect="1"/>
          </p:cNvPicPr>
          <p:nvPr/>
        </p:nvPicPr>
        <p:blipFill>
          <a:blip r:embed="rId4"/>
          <a:stretch>
            <a:fillRect/>
          </a:stretch>
        </p:blipFill>
        <p:spPr>
          <a:xfrm>
            <a:off x="2358038" y="4320111"/>
            <a:ext cx="4914900" cy="638175"/>
          </a:xfrm>
          <a:prstGeom prst="rect">
            <a:avLst/>
          </a:prstGeom>
        </p:spPr>
      </p:pic>
    </p:spTree>
    <p:extLst>
      <p:ext uri="{BB962C8B-B14F-4D97-AF65-F5344CB8AC3E}">
        <p14:creationId xmlns:p14="http://schemas.microsoft.com/office/powerpoint/2010/main" val="149378711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{23C60543-CC1E-4950-BB25-B5727F20726F}tf89338750_win32</Template>
  <TotalTime>1361</TotalTime>
  <Words>966</Words>
  <Application>Microsoft Office PowerPoint</Application>
  <PresentationFormat>Grand écran</PresentationFormat>
  <Paragraphs>303</Paragraphs>
  <Slides>22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Calibri</vt:lpstr>
      <vt:lpstr>Courier New</vt:lpstr>
      <vt:lpstr>Univers</vt:lpstr>
      <vt:lpstr>Wingdings</vt:lpstr>
      <vt:lpstr>GradientUnivers</vt:lpstr>
      <vt:lpstr>Data Challenge Phase 2</vt:lpstr>
      <vt:lpstr>Table of contents</vt:lpstr>
      <vt:lpstr>Introduction</vt:lpstr>
      <vt:lpstr>Overview of the data</vt:lpstr>
      <vt:lpstr>FEATURE SELECTION ANALYSIS</vt:lpstr>
      <vt:lpstr>Correlation between numerical variables</vt:lpstr>
      <vt:lpstr>Ranking of variables based on their correlation</vt:lpstr>
      <vt:lpstr>Correlation between the yield of year N and the yield of year N-1 / N-2</vt:lpstr>
      <vt:lpstr>Feature selection : Advanced method 1 (chi square) </vt:lpstr>
      <vt:lpstr>TIME SERIES ANALYSIS</vt:lpstr>
      <vt:lpstr>Yields vs time</vt:lpstr>
      <vt:lpstr>NDVI vs time</vt:lpstr>
      <vt:lpstr>LAI vs time</vt:lpstr>
      <vt:lpstr>ET vs time</vt:lpstr>
      <vt:lpstr>LST vs time</vt:lpstr>
      <vt:lpstr>RF vs time</vt:lpstr>
      <vt:lpstr>Selected model</vt:lpstr>
      <vt:lpstr>Cross validation</vt:lpstr>
      <vt:lpstr>Validation Curve </vt:lpstr>
      <vt:lpstr>Hyperparameters selection using GridSearchCV </vt:lpstr>
      <vt:lpstr>Learning Curve</vt:lpstr>
      <vt:lpstr>Model’s accuracy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dc:title>
  <dc:creator>Tom Pol</dc:creator>
  <cp:lastModifiedBy>Tom Pol</cp:lastModifiedBy>
  <cp:revision>20</cp:revision>
  <dcterms:created xsi:type="dcterms:W3CDTF">2022-09-29T12:49:11Z</dcterms:created>
  <dcterms:modified xsi:type="dcterms:W3CDTF">2022-10-01T00:35:19Z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